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6" r:id="rId4"/>
    <p:sldId id="258" r:id="rId5"/>
    <p:sldId id="259" r:id="rId6"/>
    <p:sldId id="260" r:id="rId7"/>
    <p:sldId id="265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Arimo" panose="020B0604020202020204" charset="0"/>
      <p:regular r:id="rId13"/>
    </p:embeddedFont>
    <p:embeddedFont>
      <p:font typeface="TT Rounds Condensed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Archivo Black" panose="020B0604020202020204" charset="0"/>
      <p:regular r:id="rId19"/>
    </p:embeddedFont>
    <p:embeddedFont>
      <p:font typeface="Arial Black" panose="020B0A04020102020204" pitchFamily="34" charset="0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590956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8642946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gamma.app/?utm_source=made-with-gamma" TargetMode="External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hyperlink" Target="https://gamma.app/?utm_source=made-with-gamma" TargetMode="External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hyperlink" Target="https://gamma.app/?utm_source=made-with-gamm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96982"/>
            <a:ext cx="18288000" cy="10383982"/>
            <a:chOff x="0" y="0"/>
            <a:chExt cx="24384000" cy="138453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845309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914930" y="2211437"/>
            <a:ext cx="9186089" cy="3438370"/>
            <a:chOff x="0" y="0"/>
            <a:chExt cx="12248119" cy="45844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20410" cy="3520083"/>
            </a:xfrm>
            <a:custGeom>
              <a:avLst/>
              <a:gdLst/>
              <a:ahLst/>
              <a:cxnLst/>
              <a:rect l="l" t="t" r="r" b="b"/>
              <a:pathLst>
                <a:path w="12220410" h="3520083">
                  <a:moveTo>
                    <a:pt x="0" y="0"/>
                  </a:moveTo>
                  <a:lnTo>
                    <a:pt x="12220410" y="0"/>
                  </a:lnTo>
                  <a:lnTo>
                    <a:pt x="12220410" y="3520083"/>
                  </a:lnTo>
                  <a:lnTo>
                    <a:pt x="0" y="35200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27709" y="1035836"/>
              <a:ext cx="12220410" cy="354865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spc="10" dirty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ETL Pipeline for House Data Analysis using Airflow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914930" y="5300216"/>
            <a:ext cx="4724869" cy="2668187"/>
            <a:chOff x="0" y="0"/>
            <a:chExt cx="6299826" cy="355758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663115" cy="2553493"/>
            </a:xfrm>
            <a:custGeom>
              <a:avLst/>
              <a:gdLst/>
              <a:ahLst/>
              <a:cxnLst/>
              <a:rect l="l" t="t" r="r" b="b"/>
              <a:pathLst>
                <a:path w="4663115" h="2553493">
                  <a:moveTo>
                    <a:pt x="0" y="0"/>
                  </a:moveTo>
                  <a:lnTo>
                    <a:pt x="4663115" y="0"/>
                  </a:lnTo>
                  <a:lnTo>
                    <a:pt x="4663115" y="2553493"/>
                  </a:lnTo>
                  <a:lnTo>
                    <a:pt x="0" y="25534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64653" y="899313"/>
              <a:ext cx="6235173" cy="26582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 spc="4" dirty="0" smtClean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Group No:2</a:t>
              </a:r>
              <a:endParaRPr lang="en-US" sz="2312" spc="4" dirty="0">
                <a:solidFill>
                  <a:srgbClr val="CAD6DE"/>
                </a:solidFill>
                <a:latin typeface="Arial Black" panose="020B0A04020102020204" pitchFamily="34" charset="0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750"/>
                </a:lnSpc>
              </a:pPr>
              <a:r>
                <a:rPr lang="en-US" sz="2312" spc="4" dirty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1. </a:t>
              </a:r>
              <a:r>
                <a:rPr lang="en-US" sz="2312" spc="4" dirty="0" err="1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Atharva</a:t>
              </a:r>
              <a:r>
                <a:rPr lang="en-US" sz="2312" spc="4" dirty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 </a:t>
              </a:r>
              <a:r>
                <a:rPr lang="en-US" sz="2312" spc="4" dirty="0" err="1" smtClean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Sastikar</a:t>
              </a:r>
              <a:r>
                <a:rPr lang="en-US" sz="2312" spc="4" dirty="0" smtClean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(248514)</a:t>
              </a:r>
              <a:endParaRPr lang="en-US" sz="2312" spc="4" dirty="0">
                <a:solidFill>
                  <a:srgbClr val="CAD6DE"/>
                </a:solidFill>
                <a:latin typeface="Arial Black" panose="020B0A04020102020204" pitchFamily="34" charset="0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750"/>
                </a:lnSpc>
              </a:pPr>
              <a:r>
                <a:rPr lang="en-US" sz="2312" spc="4" dirty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2. </a:t>
              </a:r>
              <a:r>
                <a:rPr lang="en-US" sz="2312" spc="4" dirty="0" err="1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Yash</a:t>
              </a:r>
              <a:r>
                <a:rPr lang="en-US" sz="2312" spc="4" dirty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 </a:t>
              </a:r>
              <a:r>
                <a:rPr lang="en-US" sz="2312" spc="4" dirty="0" err="1" smtClean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Rathi</a:t>
              </a:r>
              <a:r>
                <a:rPr lang="en-US" sz="2312" spc="4" dirty="0" smtClean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(248556)</a:t>
              </a:r>
              <a:endParaRPr lang="en-US" sz="2312" spc="4" dirty="0">
                <a:solidFill>
                  <a:srgbClr val="CAD6DE"/>
                </a:solidFill>
                <a:latin typeface="Arial Black" panose="020B0A04020102020204" pitchFamily="34" charset="0"/>
                <a:ea typeface="Archivo Black"/>
                <a:cs typeface="Archivo Black"/>
                <a:sym typeface="Archivo Black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90786" y="3232549"/>
            <a:ext cx="8533359" cy="4393405"/>
          </a:xfrm>
          <a:custGeom>
            <a:avLst/>
            <a:gdLst/>
            <a:ahLst/>
            <a:cxnLst/>
            <a:rect l="l" t="t" r="r" b="b"/>
            <a:pathLst>
              <a:path w="8533359" h="4393405">
                <a:moveTo>
                  <a:pt x="0" y="0"/>
                </a:moveTo>
                <a:lnTo>
                  <a:pt x="8533359" y="0"/>
                </a:lnTo>
                <a:lnTo>
                  <a:pt x="8533359" y="4393404"/>
                </a:lnTo>
                <a:lnTo>
                  <a:pt x="0" y="4393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621" r="-10621"/>
            </a:stretch>
          </a:blipFill>
        </p:spPr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88175" y="456750"/>
            <a:ext cx="2082847" cy="208284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44675"/>
            <a:ext cx="2133600" cy="21336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4097000" y="8496300"/>
            <a:ext cx="3810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Guided By:</a:t>
            </a:r>
            <a:endParaRPr lang="en-US" sz="2800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en-IN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Dr Shantanu Pathak</a:t>
            </a:r>
            <a:endParaRPr lang="en-IN" sz="3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en-IN" sz="2800" dirty="0"/>
              <a:t/>
            </a:r>
            <a:br>
              <a:rPr lang="en-IN" sz="2800" dirty="0"/>
            </a:br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endParaRPr lang="en-US" sz="2800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endParaRPr lang="en-IN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-214312" y="-36985"/>
            <a:ext cx="18288000" cy="3740200"/>
          </a:xfrm>
          <a:custGeom>
            <a:avLst/>
            <a:gdLst/>
            <a:ahLst/>
            <a:cxnLst/>
            <a:rect l="l" t="t" r="r" b="b"/>
            <a:pathLst>
              <a:path w="18288000" h="3740200">
                <a:moveTo>
                  <a:pt x="0" y="0"/>
                </a:moveTo>
                <a:lnTo>
                  <a:pt x="18287999" y="0"/>
                </a:lnTo>
                <a:lnTo>
                  <a:pt x="18287999" y="3740200"/>
                </a:lnTo>
                <a:lnTo>
                  <a:pt x="0" y="3740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41" b="-41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47155" y="5172521"/>
            <a:ext cx="13112651" cy="880021"/>
            <a:chOff x="0" y="0"/>
            <a:chExt cx="17483535" cy="1173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483534" cy="1173362"/>
            </a:xfrm>
            <a:custGeom>
              <a:avLst/>
              <a:gdLst/>
              <a:ahLst/>
              <a:cxnLst/>
              <a:rect l="l" t="t" r="r" b="b"/>
              <a:pathLst>
                <a:path w="17483534" h="1173362">
                  <a:moveTo>
                    <a:pt x="0" y="0"/>
                  </a:moveTo>
                  <a:lnTo>
                    <a:pt x="17483534" y="0"/>
                  </a:lnTo>
                  <a:lnTo>
                    <a:pt x="17483534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7483535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spc="1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Key Takeaways and Next Steps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47155" y="6837760"/>
            <a:ext cx="673150" cy="673150"/>
            <a:chOff x="0" y="0"/>
            <a:chExt cx="897533" cy="8975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284237" y="6963072"/>
            <a:ext cx="198984" cy="422374"/>
            <a:chOff x="0" y="0"/>
            <a:chExt cx="265312" cy="56316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65312" cy="563165"/>
            </a:xfrm>
            <a:custGeom>
              <a:avLst/>
              <a:gdLst/>
              <a:ahLst/>
              <a:cxnLst/>
              <a:rect l="l" t="t" r="r" b="b"/>
              <a:pathLst>
                <a:path w="265312" h="563165">
                  <a:moveTo>
                    <a:pt x="0" y="0"/>
                  </a:moveTo>
                  <a:lnTo>
                    <a:pt x="265312" y="0"/>
                  </a:lnTo>
                  <a:lnTo>
                    <a:pt x="265312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38100"/>
              <a:ext cx="265312" cy="5250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CAD6DE"/>
                  </a:solidFill>
                  <a:latin typeface="Arimo"/>
                  <a:ea typeface="Arimo"/>
                  <a:cs typeface="Arimo"/>
                  <a:sym typeface="Arimo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019449" y="6837760"/>
            <a:ext cx="4226124" cy="879872"/>
            <a:chOff x="0" y="0"/>
            <a:chExt cx="5634832" cy="117316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634832" cy="1173163"/>
            </a:xfrm>
            <a:custGeom>
              <a:avLst/>
              <a:gdLst/>
              <a:ahLst/>
              <a:cxnLst/>
              <a:rect l="l" t="t" r="r" b="b"/>
              <a:pathLst>
                <a:path w="5634832" h="1173163">
                  <a:moveTo>
                    <a:pt x="0" y="0"/>
                  </a:moveTo>
                  <a:lnTo>
                    <a:pt x="5634832" y="0"/>
                  </a:lnTo>
                  <a:lnTo>
                    <a:pt x="5634832" y="1173163"/>
                  </a:lnTo>
                  <a:lnTo>
                    <a:pt x="0" y="11731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5634832" cy="11922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Successful ETL Pipeline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019449" y="7897117"/>
            <a:ext cx="4226124" cy="957560"/>
            <a:chOff x="0" y="0"/>
            <a:chExt cx="5634832" cy="127674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634832" cy="1276747"/>
            </a:xfrm>
            <a:custGeom>
              <a:avLst/>
              <a:gdLst/>
              <a:ahLst/>
              <a:cxnLst/>
              <a:rect l="l" t="t" r="r" b="b"/>
              <a:pathLst>
                <a:path w="5634832" h="1276747">
                  <a:moveTo>
                    <a:pt x="0" y="0"/>
                  </a:moveTo>
                  <a:lnTo>
                    <a:pt x="5634832" y="0"/>
                  </a:lnTo>
                  <a:lnTo>
                    <a:pt x="5634832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5634832" cy="13815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 spc="4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Implemented an ETL pipeline using Airflow.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544716" y="6837760"/>
            <a:ext cx="673150" cy="673150"/>
            <a:chOff x="0" y="0"/>
            <a:chExt cx="897533" cy="89753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6714530" y="6963072"/>
            <a:ext cx="333375" cy="422374"/>
            <a:chOff x="0" y="0"/>
            <a:chExt cx="444500" cy="56316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44500" cy="563165"/>
            </a:xfrm>
            <a:custGeom>
              <a:avLst/>
              <a:gdLst/>
              <a:ahLst/>
              <a:cxnLst/>
              <a:rect l="l" t="t" r="r" b="b"/>
              <a:pathLst>
                <a:path w="444500" h="563165">
                  <a:moveTo>
                    <a:pt x="0" y="0"/>
                  </a:moveTo>
                  <a:lnTo>
                    <a:pt x="444500" y="0"/>
                  </a:lnTo>
                  <a:lnTo>
                    <a:pt x="444500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38100"/>
              <a:ext cx="444500" cy="5250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CAD6DE"/>
                  </a:solidFill>
                  <a:latin typeface="Arimo"/>
                  <a:ea typeface="Arimo"/>
                  <a:cs typeface="Arimo"/>
                  <a:sym typeface="Arimo"/>
                </a:rPr>
                <a:t>2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517011" y="6837760"/>
            <a:ext cx="4226124" cy="879872"/>
            <a:chOff x="0" y="0"/>
            <a:chExt cx="5634832" cy="117316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634832" cy="1173163"/>
            </a:xfrm>
            <a:custGeom>
              <a:avLst/>
              <a:gdLst/>
              <a:ahLst/>
              <a:cxnLst/>
              <a:rect l="l" t="t" r="r" b="b"/>
              <a:pathLst>
                <a:path w="5634832" h="1173163">
                  <a:moveTo>
                    <a:pt x="0" y="0"/>
                  </a:moveTo>
                  <a:lnTo>
                    <a:pt x="5634832" y="0"/>
                  </a:lnTo>
                  <a:lnTo>
                    <a:pt x="5634832" y="1173163"/>
                  </a:lnTo>
                  <a:lnTo>
                    <a:pt x="0" y="11731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9050"/>
              <a:ext cx="5634832" cy="11922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Data Transformation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517011" y="7897117"/>
            <a:ext cx="4226124" cy="478780"/>
            <a:chOff x="0" y="0"/>
            <a:chExt cx="5634832" cy="63837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5634832" cy="638373"/>
            </a:xfrm>
            <a:custGeom>
              <a:avLst/>
              <a:gdLst/>
              <a:ahLst/>
              <a:cxnLst/>
              <a:rect l="l" t="t" r="r" b="b"/>
              <a:pathLst>
                <a:path w="5634832" h="638373">
                  <a:moveTo>
                    <a:pt x="0" y="0"/>
                  </a:moveTo>
                  <a:lnTo>
                    <a:pt x="5634832" y="0"/>
                  </a:lnTo>
                  <a:lnTo>
                    <a:pt x="5634832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104775"/>
              <a:ext cx="5634832" cy="7431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 spc="4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Transformed data for analysis.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2042279" y="6837760"/>
            <a:ext cx="673150" cy="673150"/>
            <a:chOff x="0" y="0"/>
            <a:chExt cx="897533" cy="89753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12208966" y="6963072"/>
            <a:ext cx="339626" cy="422374"/>
            <a:chOff x="0" y="0"/>
            <a:chExt cx="452835" cy="56316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52835" cy="563165"/>
            </a:xfrm>
            <a:custGeom>
              <a:avLst/>
              <a:gdLst/>
              <a:ahLst/>
              <a:cxnLst/>
              <a:rect l="l" t="t" r="r" b="b"/>
              <a:pathLst>
                <a:path w="452835" h="563165">
                  <a:moveTo>
                    <a:pt x="0" y="0"/>
                  </a:moveTo>
                  <a:lnTo>
                    <a:pt x="452835" y="0"/>
                  </a:lnTo>
                  <a:lnTo>
                    <a:pt x="452835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38100"/>
              <a:ext cx="452835" cy="5250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CAD6DE"/>
                  </a:solidFill>
                  <a:latin typeface="Arimo"/>
                  <a:ea typeface="Arimo"/>
                  <a:cs typeface="Arimo"/>
                  <a:sym typeface="Arimo"/>
                </a:rPr>
                <a:t>3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3014572" y="6837760"/>
            <a:ext cx="3520231" cy="439936"/>
            <a:chOff x="0" y="0"/>
            <a:chExt cx="4693642" cy="58658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AWS Integration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014572" y="7457182"/>
            <a:ext cx="4226124" cy="957560"/>
            <a:chOff x="0" y="0"/>
            <a:chExt cx="5634832" cy="1276747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634832" cy="1276747"/>
            </a:xfrm>
            <a:custGeom>
              <a:avLst/>
              <a:gdLst/>
              <a:ahLst/>
              <a:cxnLst/>
              <a:rect l="l" t="t" r="r" b="b"/>
              <a:pathLst>
                <a:path w="5634832" h="1276747">
                  <a:moveTo>
                    <a:pt x="0" y="0"/>
                  </a:moveTo>
                  <a:lnTo>
                    <a:pt x="5634832" y="0"/>
                  </a:lnTo>
                  <a:lnTo>
                    <a:pt x="5634832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104775"/>
              <a:ext cx="5634832" cy="13815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 spc="4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Loaded data to S3 and analyzed it using AWS Quicksight.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4013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43608" y="1882080"/>
            <a:ext cx="15596592" cy="1074230"/>
            <a:chOff x="0" y="0"/>
            <a:chExt cx="19273440" cy="143230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273441" cy="1432306"/>
            </a:xfrm>
            <a:custGeom>
              <a:avLst/>
              <a:gdLst/>
              <a:ahLst/>
              <a:cxnLst/>
              <a:rect l="l" t="t" r="r" b="b"/>
              <a:pathLst>
                <a:path w="19273441" h="1432306">
                  <a:moveTo>
                    <a:pt x="0" y="0"/>
                  </a:moveTo>
                  <a:lnTo>
                    <a:pt x="19273441" y="0"/>
                  </a:lnTo>
                  <a:lnTo>
                    <a:pt x="19273441" y="1432306"/>
                  </a:lnTo>
                  <a:lnTo>
                    <a:pt x="0" y="143230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9273440" cy="146088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875"/>
                </a:lnSpc>
              </a:pPr>
              <a:r>
                <a:rPr lang="en-US" sz="5500" spc="10" dirty="0" smtClean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Problem Statement</a:t>
              </a:r>
              <a:r>
                <a:rPr lang="en-US" sz="5500" spc="10" dirty="0" smtClean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</a:t>
              </a:r>
              <a:r>
                <a:rPr lang="en-US" sz="5500" spc="10" dirty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and Data Collection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225872" y="4492227"/>
            <a:ext cx="5013128" cy="45422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l">
              <a:lnSpc>
                <a:spcPts val="3437"/>
              </a:lnSpc>
            </a:pPr>
            <a:r>
              <a:rPr lang="en-US" sz="2750" spc="5" dirty="0" smtClean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Problem Statement</a:t>
            </a:r>
            <a:endParaRPr lang="en-US" sz="2750" spc="5" dirty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047155" y="5395019"/>
            <a:ext cx="7731919" cy="1844985"/>
            <a:chOff x="0" y="0"/>
            <a:chExt cx="10309225" cy="245997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309225" cy="2459979"/>
            </a:xfrm>
            <a:custGeom>
              <a:avLst/>
              <a:gdLst/>
              <a:ahLst/>
              <a:cxnLst/>
              <a:rect l="l" t="t" r="r" b="b"/>
              <a:pathLst>
                <a:path w="10309225" h="2459979">
                  <a:moveTo>
                    <a:pt x="0" y="0"/>
                  </a:moveTo>
                  <a:lnTo>
                    <a:pt x="10309225" y="0"/>
                  </a:lnTo>
                  <a:lnTo>
                    <a:pt x="10309225" y="2459979"/>
                  </a:lnTo>
                  <a:lnTo>
                    <a:pt x="0" y="24599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10309225" cy="25647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>
                <a:lnSpc>
                  <a:spcPts val="3750"/>
                </a:lnSpc>
              </a:pPr>
              <a:r>
                <a:rPr lang="en-US" sz="24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The objective of this project is to design and implement an ETL (Extract, Transform, Load) pipeline for processing and analyzing house data.</a:t>
              </a:r>
              <a:endParaRPr lang="en-US" sz="2312" spc="4" dirty="0">
                <a:solidFill>
                  <a:schemeClr val="bg1"/>
                </a:solidFill>
                <a:latin typeface="Arial Black" panose="020B0A04020102020204" pitchFamily="34" charset="0"/>
                <a:ea typeface="Archivo Black"/>
                <a:cs typeface="Archivo Black"/>
                <a:sym typeface="Archivo Black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18451" y="4506512"/>
            <a:ext cx="3554909" cy="439936"/>
            <a:chOff x="0" y="0"/>
            <a:chExt cx="4739878" cy="58658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39879" cy="586582"/>
            </a:xfrm>
            <a:custGeom>
              <a:avLst/>
              <a:gdLst/>
              <a:ahLst/>
              <a:cxnLst/>
              <a:rect l="l" t="t" r="r" b="b"/>
              <a:pathLst>
                <a:path w="4739879" h="586582">
                  <a:moveTo>
                    <a:pt x="0" y="0"/>
                  </a:moveTo>
                  <a:lnTo>
                    <a:pt x="4739879" y="0"/>
                  </a:lnTo>
                  <a:lnTo>
                    <a:pt x="4739879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4739878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Dataset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518451" y="5395019"/>
            <a:ext cx="7731919" cy="2778435"/>
            <a:chOff x="0" y="0"/>
            <a:chExt cx="10309225" cy="370457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309225" cy="3704579"/>
            </a:xfrm>
            <a:custGeom>
              <a:avLst/>
              <a:gdLst/>
              <a:ahLst/>
              <a:cxnLst/>
              <a:rect l="l" t="t" r="r" b="b"/>
              <a:pathLst>
                <a:path w="10309225" h="3704579">
                  <a:moveTo>
                    <a:pt x="0" y="0"/>
                  </a:moveTo>
                  <a:lnTo>
                    <a:pt x="10309225" y="0"/>
                  </a:lnTo>
                  <a:lnTo>
                    <a:pt x="10309225" y="3704579"/>
                  </a:lnTo>
                  <a:lnTo>
                    <a:pt x="0" y="37045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10309225" cy="38093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400" spc="4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Utilized </a:t>
              </a:r>
              <a:r>
                <a:rPr lang="en-US" sz="2400" spc="4" dirty="0" err="1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Kaggle</a:t>
              </a:r>
              <a:r>
                <a:rPr lang="en-US" sz="2400" spc="4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as a primary data source for real estate datasets.(~1M rows</a:t>
              </a:r>
              <a:r>
                <a:rPr lang="en-US" sz="2400" spc="4" dirty="0" smtClean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)</a:t>
              </a:r>
            </a:p>
            <a:p>
              <a:pPr>
                <a:lnSpc>
                  <a:spcPts val="3750"/>
                </a:lnSpc>
              </a:pPr>
              <a:r>
                <a:rPr lang="en-US" sz="2400" spc="4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Link: https://www.kaggle.com/datasets/ahmedshahriarsakib/usa-real-estate-dataset</a:t>
              </a:r>
              <a:endParaRPr lang="en-US" sz="2400" spc="4" dirty="0">
                <a:solidFill>
                  <a:srgbClr val="CAD6DE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750"/>
                </a:lnSpc>
              </a:pPr>
              <a:endParaRPr lang="en-US" sz="2400" spc="4" dirty="0" smtClean="0">
                <a:solidFill>
                  <a:srgbClr val="CAD6DE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750"/>
                </a:lnSpc>
              </a:pPr>
              <a:r>
                <a:rPr lang="en-US" sz="2400" spc="4" dirty="0" smtClean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EDA: </a:t>
              </a:r>
            </a:p>
            <a:p>
              <a:pPr algn="l">
                <a:lnSpc>
                  <a:spcPts val="3750"/>
                </a:lnSpc>
              </a:pPr>
              <a:r>
                <a:rPr lang="en-US" sz="2400" spc="4" dirty="0" smtClean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No. of Rows: 1048576       Null values: </a:t>
              </a:r>
            </a:p>
            <a:p>
              <a:pPr algn="l">
                <a:lnSpc>
                  <a:spcPts val="3750"/>
                </a:lnSpc>
              </a:pPr>
              <a:r>
                <a:rPr lang="en-US" sz="2400" spc="4" dirty="0" smtClean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No. of Columns: 13            </a:t>
              </a:r>
              <a:endParaRPr lang="en-US" sz="2400" spc="4" dirty="0">
                <a:solidFill>
                  <a:srgbClr val="CAD6DE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38545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43608" y="1882080"/>
            <a:ext cx="14455080" cy="1074230"/>
            <a:chOff x="0" y="0"/>
            <a:chExt cx="19273440" cy="143230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273441" cy="1432306"/>
            </a:xfrm>
            <a:custGeom>
              <a:avLst/>
              <a:gdLst/>
              <a:ahLst/>
              <a:cxnLst/>
              <a:rect l="l" t="t" r="r" b="b"/>
              <a:pathLst>
                <a:path w="19273441" h="1432306">
                  <a:moveTo>
                    <a:pt x="0" y="0"/>
                  </a:moveTo>
                  <a:lnTo>
                    <a:pt x="19273441" y="0"/>
                  </a:lnTo>
                  <a:lnTo>
                    <a:pt x="19273441" y="1432306"/>
                  </a:lnTo>
                  <a:lnTo>
                    <a:pt x="0" y="143230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9273440" cy="146088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875"/>
                </a:lnSpc>
              </a:pPr>
              <a:r>
                <a:rPr lang="en-US" sz="5500" spc="10" dirty="0" smtClean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Platform and Technologies </a:t>
              </a:r>
              <a:endParaRPr lang="en-US" sz="5500" spc="1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62000" y="3289255"/>
            <a:ext cx="6400800" cy="612144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514350" indent="-514350" algn="l">
              <a:lnSpc>
                <a:spcPts val="3437"/>
              </a:lnSpc>
              <a:buAutoNum type="arabicParenR"/>
            </a:pPr>
            <a:r>
              <a:rPr lang="en-US" sz="2750" spc="5" dirty="0" smtClean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Apache Airflow :</a:t>
            </a:r>
          </a:p>
          <a:p>
            <a:pPr marL="514350" indent="-514350">
              <a:lnSpc>
                <a:spcPts val="3437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Airflow is used as the workflow orchestration tool to manage the ETL pipeline.</a:t>
            </a:r>
            <a:endParaRPr lang="en-US" sz="2000" spc="5" dirty="0" smtClean="0">
              <a:solidFill>
                <a:schemeClr val="bg1"/>
              </a:solidFill>
              <a:latin typeface="Arial Black" panose="020B0A04020102020204" pitchFamily="34" charset="0"/>
              <a:ea typeface="Archivo Black"/>
              <a:cs typeface="Archivo Black"/>
              <a:sym typeface="Archivo Black"/>
            </a:endParaRPr>
          </a:p>
          <a:p>
            <a:pPr marL="514350" indent="-514350" algn="l">
              <a:lnSpc>
                <a:spcPts val="3437"/>
              </a:lnSpc>
              <a:buAutoNum type="arabicParenR"/>
            </a:pPr>
            <a:endParaRPr lang="en-US" sz="2750" spc="5" dirty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l">
              <a:lnSpc>
                <a:spcPts val="3437"/>
              </a:lnSpc>
            </a:pPr>
            <a:endParaRPr lang="en-US" sz="2750" spc="5" dirty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l">
              <a:lnSpc>
                <a:spcPts val="3437"/>
              </a:lnSpc>
            </a:pPr>
            <a:r>
              <a:rPr lang="en-US" sz="2750" spc="5" dirty="0" smtClean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2) Python :</a:t>
            </a:r>
          </a:p>
          <a:p>
            <a:pPr marL="342900" indent="-342900">
              <a:lnSpc>
                <a:spcPts val="3437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Python is used for writing the logic for data extraction, transformation, and loading (ETL).</a:t>
            </a:r>
            <a:endParaRPr lang="en-US" sz="2000" spc="5" dirty="0" smtClean="0">
              <a:solidFill>
                <a:schemeClr val="bg1"/>
              </a:solidFill>
              <a:latin typeface="Arial Black" panose="020B0A04020102020204" pitchFamily="34" charset="0"/>
              <a:ea typeface="Archivo Black"/>
              <a:cs typeface="Archivo Black"/>
              <a:sym typeface="Archivo Black"/>
            </a:endParaRPr>
          </a:p>
          <a:p>
            <a:pPr marL="514350" indent="-514350" algn="l">
              <a:lnSpc>
                <a:spcPts val="3437"/>
              </a:lnSpc>
              <a:buAutoNum type="arabicParenR"/>
            </a:pPr>
            <a:endParaRPr lang="en-US" sz="2750" spc="5" dirty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514350" indent="-514350" algn="l">
              <a:lnSpc>
                <a:spcPts val="3437"/>
              </a:lnSpc>
              <a:buAutoNum type="arabicParenR"/>
            </a:pPr>
            <a:endParaRPr lang="en-US" sz="2750" spc="5" dirty="0" smtClean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>
              <a:lnSpc>
                <a:spcPts val="3437"/>
              </a:lnSpc>
            </a:pPr>
            <a:r>
              <a:rPr lang="en-US" sz="2750" spc="5" dirty="0" smtClean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3) Pandas : </a:t>
            </a:r>
          </a:p>
          <a:p>
            <a:pPr marL="342900" indent="-342900">
              <a:lnSpc>
                <a:spcPts val="3437"/>
              </a:lnSpc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Pandas </a:t>
            </a:r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is used for reading, transforming, and cleaning the dataset (CSV in this case)</a:t>
            </a:r>
            <a:endParaRPr lang="en-US" sz="2000" spc="5" dirty="0" smtClean="0">
              <a:solidFill>
                <a:schemeClr val="bg1"/>
              </a:solidFill>
              <a:latin typeface="Arial Black" panose="020B0A04020102020204" pitchFamily="34" charset="0"/>
              <a:ea typeface="Archivo Black"/>
              <a:cs typeface="Archivo Black"/>
              <a:sym typeface="Archivo Black"/>
            </a:endParaRPr>
          </a:p>
          <a:p>
            <a:pPr algn="l">
              <a:lnSpc>
                <a:spcPts val="3437"/>
              </a:lnSpc>
            </a:pPr>
            <a:endParaRPr lang="en-US" sz="2750" spc="5" dirty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514350" indent="-514350" algn="l">
              <a:lnSpc>
                <a:spcPts val="3437"/>
              </a:lnSpc>
              <a:buAutoNum type="arabicParenR"/>
            </a:pPr>
            <a:endParaRPr lang="en-US" sz="2750" spc="5" dirty="0" smtClean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514350" indent="-514350" algn="l">
              <a:lnSpc>
                <a:spcPts val="3437"/>
              </a:lnSpc>
              <a:buAutoNum type="arabicParenR"/>
            </a:pPr>
            <a:endParaRPr lang="en-US" sz="2750" spc="5" dirty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l">
              <a:lnSpc>
                <a:spcPts val="3437"/>
              </a:lnSpc>
            </a:pPr>
            <a:endParaRPr lang="en-US" sz="2750" spc="5" dirty="0">
              <a:solidFill>
                <a:srgbClr val="FFFFFF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249857" y="5861743"/>
            <a:ext cx="7731919" cy="1844985"/>
            <a:chOff x="0" y="0"/>
            <a:chExt cx="10309225" cy="245997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309225" cy="2459979"/>
            </a:xfrm>
            <a:custGeom>
              <a:avLst/>
              <a:gdLst/>
              <a:ahLst/>
              <a:cxnLst/>
              <a:rect l="l" t="t" r="r" b="b"/>
              <a:pathLst>
                <a:path w="10309225" h="2459979">
                  <a:moveTo>
                    <a:pt x="0" y="0"/>
                  </a:moveTo>
                  <a:lnTo>
                    <a:pt x="10309225" y="0"/>
                  </a:lnTo>
                  <a:lnTo>
                    <a:pt x="10309225" y="2459979"/>
                  </a:lnTo>
                  <a:lnTo>
                    <a:pt x="0" y="24599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10309225" cy="25647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>
                <a:lnSpc>
                  <a:spcPts val="3750"/>
                </a:lnSpc>
              </a:pPr>
              <a:endParaRPr lang="en-US" sz="2312" spc="4" dirty="0">
                <a:solidFill>
                  <a:schemeClr val="bg1"/>
                </a:solidFill>
                <a:latin typeface="Arial Black" panose="020B0A04020102020204" pitchFamily="34" charset="0"/>
                <a:ea typeface="Archivo Black"/>
                <a:cs typeface="Archivo Black"/>
                <a:sym typeface="Archivo Black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591800" y="3416277"/>
            <a:ext cx="6864549" cy="6400800"/>
            <a:chOff x="0" y="0"/>
            <a:chExt cx="4739878" cy="58658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39879" cy="586582"/>
            </a:xfrm>
            <a:custGeom>
              <a:avLst/>
              <a:gdLst/>
              <a:ahLst/>
              <a:cxnLst/>
              <a:rect l="l" t="t" r="r" b="b"/>
              <a:pathLst>
                <a:path w="4739879" h="586582">
                  <a:moveTo>
                    <a:pt x="0" y="0"/>
                  </a:moveTo>
                  <a:lnTo>
                    <a:pt x="4739879" y="0"/>
                  </a:lnTo>
                  <a:lnTo>
                    <a:pt x="4739879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4739878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>
                <a:lnSpc>
                  <a:spcPts val="3437"/>
                </a:lnSpc>
              </a:pPr>
              <a:r>
                <a:rPr lang="en-US" sz="2750" spc="5" dirty="0" smtClean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4) AWS </a:t>
              </a:r>
              <a:r>
                <a:rPr lang="en-US" sz="2750" spc="5" dirty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S3 </a:t>
              </a:r>
              <a:r>
                <a:rPr lang="en-US" sz="2750" spc="5" dirty="0" smtClean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:</a:t>
              </a:r>
            </a:p>
            <a:p>
              <a:pPr>
                <a:lnSpc>
                  <a:spcPts val="3437"/>
                </a:lnSpc>
              </a:pPr>
              <a:endParaRPr lang="en-US" sz="2750" spc="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marL="342900" indent="-342900">
                <a:lnSpc>
                  <a:spcPts val="3437"/>
                </a:lnSpc>
                <a:buFont typeface="Wingdings" panose="05000000000000000000" pitchFamily="2" charset="2"/>
                <a:buChar char="Ø"/>
              </a:pPr>
              <a:r>
                <a:rPr lang="en-US" sz="2000" spc="5" dirty="0" smtClean="0">
                  <a:solidFill>
                    <a:schemeClr val="bg1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 </a:t>
              </a:r>
              <a:r>
                <a:rPr lang="en-US" sz="20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Amazon S3 is used to store the transformed data.</a:t>
              </a:r>
              <a:endParaRPr lang="en-US" sz="2000" spc="5" dirty="0" smtClean="0">
                <a:solidFill>
                  <a:schemeClr val="bg1"/>
                </a:solidFill>
                <a:latin typeface="Arial Black" panose="020B0A04020102020204" pitchFamily="34" charset="0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437"/>
                </a:lnSpc>
              </a:pPr>
              <a:endParaRPr lang="en-US" sz="2750" spc="5" dirty="0" smtClean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437"/>
                </a:lnSpc>
              </a:pPr>
              <a:endParaRPr lang="en-US" sz="2750" spc="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437"/>
                </a:lnSpc>
              </a:pPr>
              <a:endParaRPr lang="en-US" sz="2750" spc="5" dirty="0" smtClean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437"/>
                </a:lnSpc>
              </a:pPr>
              <a:r>
                <a:rPr lang="en-US" sz="2750" spc="5" dirty="0" smtClean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5) AWS </a:t>
              </a:r>
              <a:r>
                <a:rPr lang="en-US" sz="2750" spc="5" dirty="0" err="1" smtClean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Quicksight</a:t>
              </a:r>
              <a:r>
                <a:rPr lang="en-US" sz="2750" spc="5" dirty="0" smtClean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: </a:t>
              </a:r>
            </a:p>
            <a:p>
              <a:pPr marL="342900" indent="-342900" algn="l">
                <a:lnSpc>
                  <a:spcPts val="3437"/>
                </a:lnSpc>
                <a:buFont typeface="Wingdings" panose="05000000000000000000" pitchFamily="2" charset="2"/>
                <a:buChar char="Ø"/>
              </a:pPr>
              <a:r>
                <a:rPr lang="en-US" sz="2000" spc="5" dirty="0" smtClean="0">
                  <a:solidFill>
                    <a:srgbClr val="FFFFFF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AWS </a:t>
              </a:r>
              <a:r>
                <a:rPr lang="en-US" sz="2000" spc="5" dirty="0" err="1" smtClean="0">
                  <a:solidFill>
                    <a:srgbClr val="FFFFFF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Quicksight</a:t>
              </a:r>
              <a:r>
                <a:rPr lang="en-US" sz="2000" spc="5" dirty="0" smtClean="0">
                  <a:solidFill>
                    <a:srgbClr val="FFFFFF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 is used to visualize the transformed data from S3.</a:t>
              </a:r>
            </a:p>
            <a:p>
              <a:pPr algn="l">
                <a:lnSpc>
                  <a:spcPts val="3437"/>
                </a:lnSpc>
              </a:pPr>
              <a:endParaRPr lang="en-US" sz="2750" spc="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437"/>
                </a:lnSpc>
              </a:pPr>
              <a:endParaRPr lang="en-US" sz="2750" spc="5" dirty="0" smtClean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437"/>
                </a:lnSpc>
              </a:pPr>
              <a:r>
                <a:rPr lang="en-US" sz="2750" spc="5" dirty="0" smtClean="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6) AWS Hooks : </a:t>
              </a:r>
            </a:p>
            <a:p>
              <a:pPr marL="342900" indent="-342900" algn="l">
                <a:lnSpc>
                  <a:spcPts val="3437"/>
                </a:lnSpc>
                <a:buFont typeface="Wingdings" panose="05000000000000000000" pitchFamily="2" charset="2"/>
                <a:buChar char="Ø"/>
              </a:pPr>
              <a:r>
                <a:rPr lang="en-US" sz="2000" spc="5" dirty="0" smtClean="0">
                  <a:solidFill>
                    <a:srgbClr val="FFFFFF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S3 Hooks are used to facilitate relation between Airflow and S3</a:t>
              </a:r>
              <a:r>
                <a:rPr lang="en-US" sz="2000" spc="5" dirty="0">
                  <a:solidFill>
                    <a:srgbClr val="FFFFFF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.</a:t>
              </a:r>
              <a:endParaRPr lang="en-US" sz="2000" spc="5" dirty="0" smtClean="0">
                <a:solidFill>
                  <a:srgbClr val="FFFFFF"/>
                </a:solidFill>
                <a:latin typeface="Arial Black" panose="020B0A04020102020204" pitchFamily="34" charset="0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437"/>
                </a:lnSpc>
              </a:pPr>
              <a:endParaRPr lang="en-US" sz="2750" spc="5" dirty="0" smtClean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437"/>
                </a:lnSpc>
              </a:pPr>
              <a:endParaRPr lang="en-US" sz="2750" spc="5" dirty="0" smtClean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437"/>
                </a:lnSpc>
              </a:pPr>
              <a:endParaRPr lang="en-US" sz="2750" spc="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518451" y="5395019"/>
            <a:ext cx="7731919" cy="2778435"/>
            <a:chOff x="0" y="0"/>
            <a:chExt cx="10309225" cy="370457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309225" cy="3704579"/>
            </a:xfrm>
            <a:custGeom>
              <a:avLst/>
              <a:gdLst/>
              <a:ahLst/>
              <a:cxnLst/>
              <a:rect l="l" t="t" r="r" b="b"/>
              <a:pathLst>
                <a:path w="10309225" h="3704579">
                  <a:moveTo>
                    <a:pt x="0" y="0"/>
                  </a:moveTo>
                  <a:lnTo>
                    <a:pt x="10309225" y="0"/>
                  </a:lnTo>
                  <a:lnTo>
                    <a:pt x="10309225" y="3704579"/>
                  </a:lnTo>
                  <a:lnTo>
                    <a:pt x="0" y="37045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10309225" cy="38093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endParaRPr lang="en-US" sz="2400" spc="4" dirty="0">
                <a:solidFill>
                  <a:srgbClr val="CAD6DE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318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221828" y="1276420"/>
            <a:ext cx="9100096" cy="880021"/>
            <a:chOff x="0" y="0"/>
            <a:chExt cx="12133462" cy="1173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33462" cy="1173362"/>
            </a:xfrm>
            <a:custGeom>
              <a:avLst/>
              <a:gdLst/>
              <a:ahLst/>
              <a:cxnLst/>
              <a:rect l="l" t="t" r="r" b="b"/>
              <a:pathLst>
                <a:path w="12133462" h="1173362">
                  <a:moveTo>
                    <a:pt x="0" y="0"/>
                  </a:moveTo>
                  <a:lnTo>
                    <a:pt x="12133462" y="0"/>
                  </a:lnTo>
                  <a:lnTo>
                    <a:pt x="12133462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2133462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spc="1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Airflow Pipeline Setup</a:t>
              </a:r>
            </a:p>
          </p:txBody>
        </p:sp>
      </p:grpSp>
      <p:sp>
        <p:nvSpPr>
          <p:cNvPr id="9" name="Freeform 9" descr="preencoded.png"/>
          <p:cNvSpPr/>
          <p:nvPr/>
        </p:nvSpPr>
        <p:spPr>
          <a:xfrm>
            <a:off x="286791" y="2470175"/>
            <a:ext cx="1496020" cy="2175272"/>
          </a:xfrm>
          <a:custGeom>
            <a:avLst/>
            <a:gdLst/>
            <a:ahLst/>
            <a:cxnLst/>
            <a:rect l="l" t="t" r="r" b="b"/>
            <a:pathLst>
              <a:path w="1496020" h="2175272">
                <a:moveTo>
                  <a:pt x="0" y="0"/>
                </a:moveTo>
                <a:lnTo>
                  <a:pt x="1496020" y="0"/>
                </a:lnTo>
                <a:lnTo>
                  <a:pt x="1496020" y="2175272"/>
                </a:lnTo>
                <a:lnTo>
                  <a:pt x="0" y="21752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2" r="-62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2015205" y="2748334"/>
            <a:ext cx="3851821" cy="439936"/>
            <a:chOff x="0" y="0"/>
            <a:chExt cx="5135762" cy="58658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135762" cy="586582"/>
            </a:xfrm>
            <a:custGeom>
              <a:avLst/>
              <a:gdLst/>
              <a:ahLst/>
              <a:cxnLst/>
              <a:rect l="l" t="t" r="r" b="b"/>
              <a:pathLst>
                <a:path w="5135762" h="586582">
                  <a:moveTo>
                    <a:pt x="0" y="0"/>
                  </a:moveTo>
                  <a:lnTo>
                    <a:pt x="5135762" y="0"/>
                  </a:lnTo>
                  <a:lnTo>
                    <a:pt x="513576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513576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ETL Orchestration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015205" y="3378174"/>
            <a:ext cx="7390954" cy="957560"/>
            <a:chOff x="0" y="0"/>
            <a:chExt cx="9854605" cy="127674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9854605" cy="1276747"/>
            </a:xfrm>
            <a:custGeom>
              <a:avLst/>
              <a:gdLst/>
              <a:ahLst/>
              <a:cxnLst/>
              <a:rect l="l" t="t" r="r" b="b"/>
              <a:pathLst>
                <a:path w="9854605" h="1276747">
                  <a:moveTo>
                    <a:pt x="0" y="0"/>
                  </a:moveTo>
                  <a:lnTo>
                    <a:pt x="9854605" y="0"/>
                  </a:lnTo>
                  <a:lnTo>
                    <a:pt x="985460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33350"/>
              <a:ext cx="9854605" cy="14100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000" spc="3" dirty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Utilized Apache Airflow. Designed for </a:t>
              </a:r>
              <a:r>
                <a:rPr lang="en-US" sz="2000" spc="3" dirty="0" smtClean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building, scheduling </a:t>
              </a:r>
              <a:r>
                <a:rPr lang="en-US" sz="2000" spc="3" dirty="0">
                  <a:solidFill>
                    <a:srgbClr val="CAD6DE"/>
                  </a:solidFill>
                  <a:latin typeface="Arial Black" panose="020B0A04020102020204" pitchFamily="34" charset="0"/>
                  <a:ea typeface="Archivo Black"/>
                  <a:cs typeface="Archivo Black"/>
                  <a:sym typeface="Archivo Black"/>
                </a:rPr>
                <a:t>and managing the ETL pipeline.</a:t>
              </a:r>
            </a:p>
          </p:txBody>
        </p:sp>
      </p:grpSp>
      <p:sp>
        <p:nvSpPr>
          <p:cNvPr id="16" name="Freeform 16" descr="preencoded.png"/>
          <p:cNvSpPr/>
          <p:nvPr/>
        </p:nvSpPr>
        <p:spPr>
          <a:xfrm>
            <a:off x="286791" y="4720232"/>
            <a:ext cx="1496020" cy="2175272"/>
          </a:xfrm>
          <a:custGeom>
            <a:avLst/>
            <a:gdLst/>
            <a:ahLst/>
            <a:cxnLst/>
            <a:rect l="l" t="t" r="r" b="b"/>
            <a:pathLst>
              <a:path w="1496020" h="2175272">
                <a:moveTo>
                  <a:pt x="0" y="0"/>
                </a:moveTo>
                <a:lnTo>
                  <a:pt x="1496020" y="0"/>
                </a:lnTo>
                <a:lnTo>
                  <a:pt x="1496020" y="2175273"/>
                </a:lnTo>
                <a:lnTo>
                  <a:pt x="0" y="217527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62" r="-62"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2015205" y="5019377"/>
            <a:ext cx="3821609" cy="439936"/>
            <a:chOff x="0" y="0"/>
            <a:chExt cx="5095478" cy="58658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095479" cy="586582"/>
            </a:xfrm>
            <a:custGeom>
              <a:avLst/>
              <a:gdLst/>
              <a:ahLst/>
              <a:cxnLst/>
              <a:rect l="l" t="t" r="r" b="b"/>
              <a:pathLst>
                <a:path w="5095479" h="586582">
                  <a:moveTo>
                    <a:pt x="0" y="0"/>
                  </a:moveTo>
                  <a:lnTo>
                    <a:pt x="5095479" y="0"/>
                  </a:lnTo>
                  <a:lnTo>
                    <a:pt x="5095479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5095478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DAG Development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015204" y="5609621"/>
            <a:ext cx="7390954" cy="957560"/>
            <a:chOff x="0" y="0"/>
            <a:chExt cx="9854605" cy="127674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854605" cy="1276747"/>
            </a:xfrm>
            <a:custGeom>
              <a:avLst/>
              <a:gdLst/>
              <a:ahLst/>
              <a:cxnLst/>
              <a:rect l="l" t="t" r="r" b="b"/>
              <a:pathLst>
                <a:path w="9854605" h="1276747">
                  <a:moveTo>
                    <a:pt x="0" y="0"/>
                  </a:moveTo>
                  <a:lnTo>
                    <a:pt x="9854605" y="0"/>
                  </a:lnTo>
                  <a:lnTo>
                    <a:pt x="985460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33350"/>
              <a:ext cx="9854605" cy="14100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000" spc="3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Developed DAGs (Directed Acyclic Graphs). Defined tasks for Extract, Transform, and Load processes.</a:t>
              </a:r>
            </a:p>
            <a:p>
              <a:pPr algn="l">
                <a:lnSpc>
                  <a:spcPts val="3750"/>
                </a:lnSpc>
              </a:pPr>
              <a:endParaRPr lang="en-US" sz="2000" spc="3" dirty="0">
                <a:solidFill>
                  <a:srgbClr val="CAD6DE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750"/>
                </a:lnSpc>
              </a:pPr>
              <a:endParaRPr lang="en-US" sz="2000" spc="3" dirty="0">
                <a:solidFill>
                  <a:srgbClr val="CAD6DE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750"/>
                </a:lnSpc>
              </a:pPr>
              <a:endParaRPr lang="en-US" sz="2000" spc="3" dirty="0">
                <a:solidFill>
                  <a:srgbClr val="CAD6DE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750"/>
                </a:lnSpc>
              </a:pPr>
              <a:endParaRPr lang="en-US" sz="2000" spc="3" dirty="0">
                <a:solidFill>
                  <a:srgbClr val="CAD6DE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  <a:p>
              <a:pPr algn="l">
                <a:lnSpc>
                  <a:spcPts val="3750"/>
                </a:lnSpc>
              </a:pPr>
              <a:endParaRPr lang="en-US" sz="2000" spc="3" dirty="0">
                <a:solidFill>
                  <a:srgbClr val="CAD6DE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  <p:sp>
        <p:nvSpPr>
          <p:cNvPr id="23" name="Freeform 23" descr="preencoded.png"/>
          <p:cNvSpPr/>
          <p:nvPr/>
        </p:nvSpPr>
        <p:spPr>
          <a:xfrm>
            <a:off x="299145" y="6970290"/>
            <a:ext cx="1496020" cy="2175272"/>
          </a:xfrm>
          <a:custGeom>
            <a:avLst/>
            <a:gdLst/>
            <a:ahLst/>
            <a:cxnLst/>
            <a:rect l="l" t="t" r="r" b="b"/>
            <a:pathLst>
              <a:path w="1496020" h="2175272">
                <a:moveTo>
                  <a:pt x="0" y="0"/>
                </a:moveTo>
                <a:lnTo>
                  <a:pt x="1496020" y="0"/>
                </a:lnTo>
                <a:lnTo>
                  <a:pt x="1496020" y="2175272"/>
                </a:lnTo>
                <a:lnTo>
                  <a:pt x="0" y="217527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2" r="-62"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1930375" y="7194649"/>
            <a:ext cx="4541192" cy="439936"/>
            <a:chOff x="0" y="0"/>
            <a:chExt cx="6054923" cy="58658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054923" cy="586582"/>
            </a:xfrm>
            <a:custGeom>
              <a:avLst/>
              <a:gdLst/>
              <a:ahLst/>
              <a:cxnLst/>
              <a:rect l="l" t="t" r="r" b="b"/>
              <a:pathLst>
                <a:path w="6054923" h="586582">
                  <a:moveTo>
                    <a:pt x="0" y="0"/>
                  </a:moveTo>
                  <a:lnTo>
                    <a:pt x="6054923" y="0"/>
                  </a:lnTo>
                  <a:lnTo>
                    <a:pt x="6054923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9050"/>
              <a:ext cx="6054923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Code Implementation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2015202" y="7783272"/>
            <a:ext cx="7390954" cy="957560"/>
            <a:chOff x="0" y="0"/>
            <a:chExt cx="9854605" cy="127674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9854605" cy="1276747"/>
            </a:xfrm>
            <a:custGeom>
              <a:avLst/>
              <a:gdLst/>
              <a:ahLst/>
              <a:cxnLst/>
              <a:rect l="l" t="t" r="r" b="b"/>
              <a:pathLst>
                <a:path w="9854605" h="1276747">
                  <a:moveTo>
                    <a:pt x="0" y="0"/>
                  </a:moveTo>
                  <a:lnTo>
                    <a:pt x="9854605" y="0"/>
                  </a:lnTo>
                  <a:lnTo>
                    <a:pt x="985460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133350"/>
              <a:ext cx="9854605" cy="14100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000" spc="3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Wrote code for each stage. Ensures proper data handling and processing.</a:t>
              </a:r>
            </a:p>
          </p:txBody>
        </p:sp>
      </p:grpSp>
      <p:sp>
        <p:nvSpPr>
          <p:cNvPr id="30" name="Freeform 30"/>
          <p:cNvSpPr/>
          <p:nvPr/>
        </p:nvSpPr>
        <p:spPr>
          <a:xfrm>
            <a:off x="9382715" y="-57746"/>
            <a:ext cx="8880351" cy="10382846"/>
          </a:xfrm>
          <a:custGeom>
            <a:avLst/>
            <a:gdLst/>
            <a:ahLst/>
            <a:cxnLst/>
            <a:rect l="l" t="t" r="r" b="b"/>
            <a:pathLst>
              <a:path w="7128575" h="10382846">
                <a:moveTo>
                  <a:pt x="0" y="0"/>
                </a:moveTo>
                <a:lnTo>
                  <a:pt x="7128575" y="0"/>
                </a:lnTo>
                <a:lnTo>
                  <a:pt x="7128575" y="10382846"/>
                </a:lnTo>
                <a:lnTo>
                  <a:pt x="0" y="1038284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519" t="-8217" r="-211107" b="-9140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905155" y="1494235"/>
            <a:ext cx="9335691" cy="1760041"/>
            <a:chOff x="0" y="0"/>
            <a:chExt cx="12447588" cy="23467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447588" cy="2346722"/>
            </a:xfrm>
            <a:custGeom>
              <a:avLst/>
              <a:gdLst/>
              <a:ahLst/>
              <a:cxnLst/>
              <a:rect l="l" t="t" r="r" b="b"/>
              <a:pathLst>
                <a:path w="12447588" h="2346722">
                  <a:moveTo>
                    <a:pt x="0" y="0"/>
                  </a:moveTo>
                  <a:lnTo>
                    <a:pt x="12447588" y="0"/>
                  </a:lnTo>
                  <a:lnTo>
                    <a:pt x="12447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2447588" cy="23752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spc="1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Data Transformation Steps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905155" y="3702992"/>
            <a:ext cx="4518272" cy="3093988"/>
            <a:chOff x="0" y="0"/>
            <a:chExt cx="6024363" cy="412531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024372" cy="4125214"/>
            </a:xfrm>
            <a:custGeom>
              <a:avLst/>
              <a:gdLst/>
              <a:ahLst/>
              <a:cxnLst/>
              <a:rect l="l" t="t" r="r" b="b"/>
              <a:pathLst>
                <a:path w="6024372" h="4125214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5964555" y="0"/>
                  </a:lnTo>
                  <a:cubicBezTo>
                    <a:pt x="5997575" y="0"/>
                    <a:pt x="6024372" y="26797"/>
                    <a:pt x="6024372" y="59817"/>
                  </a:cubicBezTo>
                  <a:lnTo>
                    <a:pt x="6024372" y="4065397"/>
                  </a:lnTo>
                  <a:cubicBezTo>
                    <a:pt x="6024372" y="4098417"/>
                    <a:pt x="5997575" y="4125214"/>
                    <a:pt x="5964555" y="4125214"/>
                  </a:cubicBezTo>
                  <a:lnTo>
                    <a:pt x="59817" y="4125214"/>
                  </a:lnTo>
                  <a:cubicBezTo>
                    <a:pt x="26797" y="4125214"/>
                    <a:pt x="0" y="4098417"/>
                    <a:pt x="0" y="4065397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8204299" y="4002138"/>
            <a:ext cx="3919984" cy="879872"/>
            <a:chOff x="0" y="0"/>
            <a:chExt cx="5226645" cy="117316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26645" cy="1173163"/>
            </a:xfrm>
            <a:custGeom>
              <a:avLst/>
              <a:gdLst/>
              <a:ahLst/>
              <a:cxnLst/>
              <a:rect l="l" t="t" r="r" b="b"/>
              <a:pathLst>
                <a:path w="5226645" h="1173163">
                  <a:moveTo>
                    <a:pt x="0" y="0"/>
                  </a:moveTo>
                  <a:lnTo>
                    <a:pt x="5226645" y="0"/>
                  </a:lnTo>
                  <a:lnTo>
                    <a:pt x="5226645" y="1173163"/>
                  </a:lnTo>
                  <a:lnTo>
                    <a:pt x="0" y="11731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5226645" cy="11922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Null Value Handling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204299" y="5061496"/>
            <a:ext cx="3919984" cy="1436340"/>
            <a:chOff x="0" y="0"/>
            <a:chExt cx="5226645" cy="19151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226645" cy="1915120"/>
            </a:xfrm>
            <a:custGeom>
              <a:avLst/>
              <a:gdLst/>
              <a:ahLst/>
              <a:cxnLst/>
              <a:rect l="l" t="t" r="r" b="b"/>
              <a:pathLst>
                <a:path w="5226645" h="1915120">
                  <a:moveTo>
                    <a:pt x="0" y="0"/>
                  </a:moveTo>
                  <a:lnTo>
                    <a:pt x="5226645" y="0"/>
                  </a:lnTo>
                  <a:lnTo>
                    <a:pt x="5226645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33350"/>
              <a:ext cx="5226645" cy="20484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000" spc="3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Checked and removed null values. Used a threshold of 5% for certain columns.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722572" y="3702992"/>
            <a:ext cx="4518272" cy="3093988"/>
            <a:chOff x="0" y="0"/>
            <a:chExt cx="6024363" cy="412531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024372" cy="4125214"/>
            </a:xfrm>
            <a:custGeom>
              <a:avLst/>
              <a:gdLst/>
              <a:ahLst/>
              <a:cxnLst/>
              <a:rect l="l" t="t" r="r" b="b"/>
              <a:pathLst>
                <a:path w="6024372" h="4125214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5964555" y="0"/>
                  </a:lnTo>
                  <a:cubicBezTo>
                    <a:pt x="5997575" y="0"/>
                    <a:pt x="6024372" y="26797"/>
                    <a:pt x="6024372" y="59817"/>
                  </a:cubicBezTo>
                  <a:lnTo>
                    <a:pt x="6024372" y="4065397"/>
                  </a:lnTo>
                  <a:cubicBezTo>
                    <a:pt x="6024372" y="4098417"/>
                    <a:pt x="5997575" y="4125214"/>
                    <a:pt x="5964555" y="4125214"/>
                  </a:cubicBezTo>
                  <a:lnTo>
                    <a:pt x="59817" y="4125214"/>
                  </a:lnTo>
                  <a:cubicBezTo>
                    <a:pt x="26797" y="4125214"/>
                    <a:pt x="0" y="4098417"/>
                    <a:pt x="0" y="4065397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3021716" y="4002138"/>
            <a:ext cx="3520231" cy="439936"/>
            <a:chOff x="0" y="0"/>
            <a:chExt cx="4693642" cy="5865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Data Cleaning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21716" y="5061496"/>
            <a:ext cx="3919984" cy="1436340"/>
            <a:chOff x="0" y="0"/>
            <a:chExt cx="5226645" cy="19151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226645" cy="1915120"/>
            </a:xfrm>
            <a:custGeom>
              <a:avLst/>
              <a:gdLst/>
              <a:ahLst/>
              <a:cxnLst/>
              <a:rect l="l" t="t" r="r" b="b"/>
              <a:pathLst>
                <a:path w="5226645" h="1915120">
                  <a:moveTo>
                    <a:pt x="0" y="0"/>
                  </a:moveTo>
                  <a:lnTo>
                    <a:pt x="5226645" y="0"/>
                  </a:lnTo>
                  <a:lnTo>
                    <a:pt x="5226645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133350"/>
              <a:ext cx="5226645" cy="20484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000" spc="3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Removed duplicate rows. Removed unwanted characters from columns.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905155" y="7096125"/>
            <a:ext cx="9335691" cy="1696491"/>
            <a:chOff x="0" y="0"/>
            <a:chExt cx="12447588" cy="226198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2447524" cy="2261997"/>
            </a:xfrm>
            <a:custGeom>
              <a:avLst/>
              <a:gdLst/>
              <a:ahLst/>
              <a:cxnLst/>
              <a:rect l="l" t="t" r="r" b="b"/>
              <a:pathLst>
                <a:path w="12447524" h="2261997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12387707" y="0"/>
                  </a:lnTo>
                  <a:cubicBezTo>
                    <a:pt x="12420727" y="0"/>
                    <a:pt x="12447524" y="26797"/>
                    <a:pt x="12447524" y="59817"/>
                  </a:cubicBezTo>
                  <a:lnTo>
                    <a:pt x="12447524" y="2202180"/>
                  </a:lnTo>
                  <a:cubicBezTo>
                    <a:pt x="12447524" y="2235200"/>
                    <a:pt x="12420727" y="2261997"/>
                    <a:pt x="12387707" y="2261997"/>
                  </a:cubicBezTo>
                  <a:lnTo>
                    <a:pt x="59817" y="2261997"/>
                  </a:lnTo>
                  <a:cubicBezTo>
                    <a:pt x="26797" y="2261997"/>
                    <a:pt x="0" y="2235200"/>
                    <a:pt x="0" y="2202180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8204299" y="7395270"/>
            <a:ext cx="3659654" cy="456107"/>
            <a:chOff x="0" y="0"/>
            <a:chExt cx="4706540" cy="58658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706540" cy="586582"/>
            </a:xfrm>
            <a:custGeom>
              <a:avLst/>
              <a:gdLst/>
              <a:ahLst/>
              <a:cxnLst/>
              <a:rect l="l" t="t" r="r" b="b"/>
              <a:pathLst>
                <a:path w="4706540" h="586582">
                  <a:moveTo>
                    <a:pt x="0" y="0"/>
                  </a:moveTo>
                  <a:lnTo>
                    <a:pt x="4706540" y="0"/>
                  </a:lnTo>
                  <a:lnTo>
                    <a:pt x="4706540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9525"/>
              <a:ext cx="4706540" cy="57705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00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Date Formatting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8204299" y="8014692"/>
            <a:ext cx="8737401" cy="478780"/>
            <a:chOff x="0" y="0"/>
            <a:chExt cx="11649868" cy="63837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649868" cy="638373"/>
            </a:xfrm>
            <a:custGeom>
              <a:avLst/>
              <a:gdLst/>
              <a:ahLst/>
              <a:cxnLst/>
              <a:rect l="l" t="t" r="r" b="b"/>
              <a:pathLst>
                <a:path w="11649868" h="638373">
                  <a:moveTo>
                    <a:pt x="0" y="0"/>
                  </a:moveTo>
                  <a:lnTo>
                    <a:pt x="11649868" y="0"/>
                  </a:lnTo>
                  <a:lnTo>
                    <a:pt x="1164986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133350"/>
              <a:ext cx="11649868" cy="7717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000" spc="3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Standardized date columns. Converted to YY-MM-DD format.</a:t>
              </a:r>
            </a:p>
          </p:txBody>
        </p:sp>
      </p:grpSp>
      <p:sp>
        <p:nvSpPr>
          <p:cNvPr id="32" name="Freeform 32"/>
          <p:cNvSpPr/>
          <p:nvPr/>
        </p:nvSpPr>
        <p:spPr>
          <a:xfrm>
            <a:off x="0" y="1"/>
            <a:ext cx="6978036" cy="10287000"/>
          </a:xfrm>
          <a:custGeom>
            <a:avLst/>
            <a:gdLst/>
            <a:ahLst/>
            <a:cxnLst/>
            <a:rect l="l" t="t" r="r" b="b"/>
            <a:pathLst>
              <a:path w="6978036" h="10287000">
                <a:moveTo>
                  <a:pt x="0" y="0"/>
                </a:moveTo>
                <a:lnTo>
                  <a:pt x="6978036" y="0"/>
                </a:lnTo>
                <a:lnTo>
                  <a:pt x="69780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4981" r="-84981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8224539" y="1768450"/>
            <a:ext cx="9335691" cy="1760041"/>
            <a:chOff x="0" y="0"/>
            <a:chExt cx="12447588" cy="2346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447588" cy="2346722"/>
            </a:xfrm>
            <a:custGeom>
              <a:avLst/>
              <a:gdLst/>
              <a:ahLst/>
              <a:cxnLst/>
              <a:rect l="l" t="t" r="r" b="b"/>
              <a:pathLst>
                <a:path w="12447588" h="2346722">
                  <a:moveTo>
                    <a:pt x="0" y="0"/>
                  </a:moveTo>
                  <a:lnTo>
                    <a:pt x="12447588" y="0"/>
                  </a:lnTo>
                  <a:lnTo>
                    <a:pt x="12447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42875"/>
              <a:ext cx="12447588" cy="24895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4499" spc="8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More Data Transformations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905155" y="4061966"/>
            <a:ext cx="673150" cy="673150"/>
            <a:chOff x="0" y="0"/>
            <a:chExt cx="897533" cy="8975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142237" y="4187279"/>
            <a:ext cx="198984" cy="422374"/>
            <a:chOff x="0" y="0"/>
            <a:chExt cx="265312" cy="56316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65312" cy="563165"/>
            </a:xfrm>
            <a:custGeom>
              <a:avLst/>
              <a:gdLst/>
              <a:ahLst/>
              <a:cxnLst/>
              <a:rect l="l" t="t" r="r" b="b"/>
              <a:pathLst>
                <a:path w="265312" h="563165">
                  <a:moveTo>
                    <a:pt x="0" y="0"/>
                  </a:moveTo>
                  <a:lnTo>
                    <a:pt x="265312" y="0"/>
                  </a:lnTo>
                  <a:lnTo>
                    <a:pt x="265312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38100"/>
              <a:ext cx="265312" cy="5250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CAD6DE"/>
                  </a:solidFill>
                  <a:latin typeface="Arimo"/>
                  <a:ea typeface="Arimo"/>
                  <a:cs typeface="Arimo"/>
                  <a:sym typeface="Arimo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877449" y="4061966"/>
            <a:ext cx="3520231" cy="439936"/>
            <a:chOff x="0" y="0"/>
            <a:chExt cx="4693642" cy="58658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Price Cleaning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712250" y="5121325"/>
            <a:ext cx="3545979" cy="957560"/>
            <a:chOff x="0" y="0"/>
            <a:chExt cx="4727972" cy="127674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727972" cy="1276747"/>
            </a:xfrm>
            <a:custGeom>
              <a:avLst/>
              <a:gdLst/>
              <a:ahLst/>
              <a:cxnLst/>
              <a:rect l="l" t="t" r="r" b="b"/>
              <a:pathLst>
                <a:path w="4727972" h="1276747">
                  <a:moveTo>
                    <a:pt x="0" y="0"/>
                  </a:moveTo>
                  <a:lnTo>
                    <a:pt x="4727972" y="0"/>
                  </a:lnTo>
                  <a:lnTo>
                    <a:pt x="4727972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33350"/>
              <a:ext cx="4727972" cy="14100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000" spc="3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Removed symbols from price columns.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722572" y="4061966"/>
            <a:ext cx="673150" cy="673150"/>
            <a:chOff x="0" y="0"/>
            <a:chExt cx="897533" cy="89753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2892385" y="4187279"/>
            <a:ext cx="333375" cy="422374"/>
            <a:chOff x="0" y="0"/>
            <a:chExt cx="444500" cy="56316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44500" cy="563165"/>
            </a:xfrm>
            <a:custGeom>
              <a:avLst/>
              <a:gdLst/>
              <a:ahLst/>
              <a:cxnLst/>
              <a:rect l="l" t="t" r="r" b="b"/>
              <a:pathLst>
                <a:path w="444500" h="563165">
                  <a:moveTo>
                    <a:pt x="0" y="0"/>
                  </a:moveTo>
                  <a:lnTo>
                    <a:pt x="444500" y="0"/>
                  </a:lnTo>
                  <a:lnTo>
                    <a:pt x="444500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38100"/>
              <a:ext cx="444500" cy="5250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CAD6DE"/>
                  </a:solidFill>
                  <a:latin typeface="Arimo"/>
                  <a:ea typeface="Arimo"/>
                  <a:cs typeface="Arimo"/>
                  <a:sym typeface="Arimo"/>
                </a:rPr>
                <a:t>2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3694866" y="4061966"/>
            <a:ext cx="3545979" cy="879873"/>
            <a:chOff x="0" y="0"/>
            <a:chExt cx="4727972" cy="117316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727972" cy="1173163"/>
            </a:xfrm>
            <a:custGeom>
              <a:avLst/>
              <a:gdLst/>
              <a:ahLst/>
              <a:cxnLst/>
              <a:rect l="l" t="t" r="r" b="b"/>
              <a:pathLst>
                <a:path w="4727972" h="1173163">
                  <a:moveTo>
                    <a:pt x="0" y="0"/>
                  </a:moveTo>
                  <a:lnTo>
                    <a:pt x="4727972" y="0"/>
                  </a:lnTo>
                  <a:lnTo>
                    <a:pt x="4727972" y="1173163"/>
                  </a:lnTo>
                  <a:lnTo>
                    <a:pt x="0" y="11731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9525"/>
              <a:ext cx="4727972" cy="11636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00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Column Name Standardization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3694866" y="5121325"/>
            <a:ext cx="3545979" cy="1436340"/>
            <a:chOff x="0" y="0"/>
            <a:chExt cx="4727972" cy="191512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727972" cy="1915120"/>
            </a:xfrm>
            <a:custGeom>
              <a:avLst/>
              <a:gdLst/>
              <a:ahLst/>
              <a:cxnLst/>
              <a:rect l="l" t="t" r="r" b="b"/>
              <a:pathLst>
                <a:path w="4727972" h="1915120">
                  <a:moveTo>
                    <a:pt x="0" y="0"/>
                  </a:moveTo>
                  <a:lnTo>
                    <a:pt x="4727972" y="0"/>
                  </a:lnTo>
                  <a:lnTo>
                    <a:pt x="4727972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133350"/>
              <a:ext cx="4727972" cy="20484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000" spc="3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Converted column names to lowercase. Eliminated case sensitivity.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905155" y="7193310"/>
            <a:ext cx="673150" cy="673150"/>
            <a:chOff x="0" y="0"/>
            <a:chExt cx="897533" cy="89753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8071842" y="7318622"/>
            <a:ext cx="339626" cy="422374"/>
            <a:chOff x="0" y="0"/>
            <a:chExt cx="452835" cy="56316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52835" cy="563165"/>
            </a:xfrm>
            <a:custGeom>
              <a:avLst/>
              <a:gdLst/>
              <a:ahLst/>
              <a:cxnLst/>
              <a:rect l="l" t="t" r="r" b="b"/>
              <a:pathLst>
                <a:path w="452835" h="563165">
                  <a:moveTo>
                    <a:pt x="0" y="0"/>
                  </a:moveTo>
                  <a:lnTo>
                    <a:pt x="452835" y="0"/>
                  </a:lnTo>
                  <a:lnTo>
                    <a:pt x="452835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38100"/>
              <a:ext cx="452835" cy="5250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CAD6DE"/>
                  </a:solidFill>
                  <a:latin typeface="Arimo"/>
                  <a:ea typeface="Arimo"/>
                  <a:cs typeface="Arimo"/>
                  <a:sym typeface="Arimo"/>
                </a:rPr>
                <a:t>3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8877449" y="7193310"/>
            <a:ext cx="4214664" cy="439936"/>
            <a:chOff x="0" y="0"/>
            <a:chExt cx="5619552" cy="58658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619552" cy="586582"/>
            </a:xfrm>
            <a:custGeom>
              <a:avLst/>
              <a:gdLst/>
              <a:ahLst/>
              <a:cxnLst/>
              <a:rect l="l" t="t" r="r" b="b"/>
              <a:pathLst>
                <a:path w="5619552" h="586582">
                  <a:moveTo>
                    <a:pt x="0" y="0"/>
                  </a:moveTo>
                  <a:lnTo>
                    <a:pt x="5619552" y="0"/>
                  </a:lnTo>
                  <a:lnTo>
                    <a:pt x="561955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19050"/>
              <a:ext cx="561955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Feature Engineering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8877449" y="7812732"/>
            <a:ext cx="8363396" cy="957560"/>
            <a:chOff x="0" y="0"/>
            <a:chExt cx="11151195" cy="1276747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1151195" cy="1276747"/>
            </a:xfrm>
            <a:custGeom>
              <a:avLst/>
              <a:gdLst/>
              <a:ahLst/>
              <a:cxnLst/>
              <a:rect l="l" t="t" r="r" b="b"/>
              <a:pathLst>
                <a:path w="11151195" h="1276747">
                  <a:moveTo>
                    <a:pt x="0" y="0"/>
                  </a:moveTo>
                  <a:lnTo>
                    <a:pt x="11151195" y="0"/>
                  </a:lnTo>
                  <a:lnTo>
                    <a:pt x="1115119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133350"/>
              <a:ext cx="11151195" cy="14100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000" spc="3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Added "Holding period" and "price_per_sqft" columns. For analysis.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3855" y="58192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47155" y="2625329"/>
            <a:ext cx="10465594" cy="1892349"/>
            <a:chOff x="0" y="0"/>
            <a:chExt cx="13954125" cy="252313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54125" cy="2523132"/>
            </a:xfrm>
            <a:custGeom>
              <a:avLst/>
              <a:gdLst/>
              <a:ahLst/>
              <a:cxnLst/>
              <a:rect l="l" t="t" r="r" b="b"/>
              <a:pathLst>
                <a:path w="13954125" h="2523132">
                  <a:moveTo>
                    <a:pt x="0" y="0"/>
                  </a:moveTo>
                  <a:lnTo>
                    <a:pt x="13954125" y="0"/>
                  </a:lnTo>
                  <a:lnTo>
                    <a:pt x="13954125" y="2523132"/>
                  </a:lnTo>
                  <a:lnTo>
                    <a:pt x="0" y="25231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23825"/>
              <a:ext cx="13954125" cy="264695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4"/>
                </a:lnSpc>
              </a:pPr>
              <a:r>
                <a:rPr lang="en-US" sz="4750" spc="8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Airflow and AWS Integration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8348120" y="4497154"/>
            <a:ext cx="703064" cy="703064"/>
          </a:xfrm>
          <a:custGeom>
            <a:avLst/>
            <a:gdLst/>
            <a:ahLst/>
            <a:cxnLst/>
            <a:rect l="l" t="t" r="r" b="b"/>
            <a:pathLst>
              <a:path w="703064" h="703064">
                <a:moveTo>
                  <a:pt x="0" y="0"/>
                </a:moveTo>
                <a:lnTo>
                  <a:pt x="703064" y="0"/>
                </a:lnTo>
                <a:lnTo>
                  <a:pt x="703064" y="703063"/>
                </a:lnTo>
                <a:lnTo>
                  <a:pt x="0" y="7030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7299061" y="4400027"/>
            <a:ext cx="3472342" cy="1701182"/>
            <a:chOff x="0" y="0"/>
            <a:chExt cx="4628076" cy="226740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750270" cy="905937"/>
            </a:xfrm>
            <a:custGeom>
              <a:avLst/>
              <a:gdLst/>
              <a:ahLst/>
              <a:cxnLst/>
              <a:rect l="l" t="t" r="r" b="b"/>
              <a:pathLst>
                <a:path w="3750270" h="905937">
                  <a:moveTo>
                    <a:pt x="0" y="0"/>
                  </a:moveTo>
                  <a:lnTo>
                    <a:pt x="3750270" y="0"/>
                  </a:lnTo>
                  <a:lnTo>
                    <a:pt x="3750270" y="905937"/>
                  </a:lnTo>
                  <a:lnTo>
                    <a:pt x="0" y="9059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877806" y="1418617"/>
              <a:ext cx="3750270" cy="8487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500" spc="6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AWS S3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47155" y="6101209"/>
            <a:ext cx="9723206" cy="1542133"/>
            <a:chOff x="0" y="0"/>
            <a:chExt cx="12964277" cy="205617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750270" cy="1914922"/>
            </a:xfrm>
            <a:custGeom>
              <a:avLst/>
              <a:gdLst/>
              <a:ahLst/>
              <a:cxnLst/>
              <a:rect l="l" t="t" r="r" b="b"/>
              <a:pathLst>
                <a:path w="3750270" h="1914922">
                  <a:moveTo>
                    <a:pt x="0" y="0"/>
                  </a:moveTo>
                  <a:lnTo>
                    <a:pt x="3750270" y="0"/>
                  </a:lnTo>
                  <a:lnTo>
                    <a:pt x="3750270" y="1914922"/>
                  </a:lnTo>
                  <a:lnTo>
                    <a:pt x="0" y="19149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9214007" y="55531"/>
              <a:ext cx="3750270" cy="20006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49"/>
                </a:lnSpc>
              </a:pPr>
              <a:r>
                <a:rPr lang="en-US" sz="2499" spc="4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Loaded transformed data into S3. 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4308574" y="4479429"/>
            <a:ext cx="703064" cy="703064"/>
          </a:xfrm>
          <a:custGeom>
            <a:avLst/>
            <a:gdLst/>
            <a:ahLst/>
            <a:cxnLst/>
            <a:rect l="l" t="t" r="r" b="b"/>
            <a:pathLst>
              <a:path w="703064" h="703064">
                <a:moveTo>
                  <a:pt x="0" y="0"/>
                </a:moveTo>
                <a:lnTo>
                  <a:pt x="703064" y="0"/>
                </a:lnTo>
                <a:lnTo>
                  <a:pt x="703064" y="703063"/>
                </a:lnTo>
                <a:lnTo>
                  <a:pt x="0" y="7030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4308574" y="5481638"/>
            <a:ext cx="2812702" cy="439936"/>
            <a:chOff x="0" y="0"/>
            <a:chExt cx="3750270" cy="5865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750270" cy="586582"/>
            </a:xfrm>
            <a:custGeom>
              <a:avLst/>
              <a:gdLst/>
              <a:ahLst/>
              <a:cxnLst/>
              <a:rect l="l" t="t" r="r" b="b"/>
              <a:pathLst>
                <a:path w="3750270" h="586582">
                  <a:moveTo>
                    <a:pt x="0" y="0"/>
                  </a:moveTo>
                  <a:lnTo>
                    <a:pt x="3750270" y="0"/>
                  </a:lnTo>
                  <a:lnTo>
                    <a:pt x="3750270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57150"/>
              <a:ext cx="3750270" cy="5294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500" spc="6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Airflow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4167117" y="6150878"/>
            <a:ext cx="2935463" cy="2200314"/>
            <a:chOff x="-163681" y="0"/>
            <a:chExt cx="3913951" cy="293375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750270" cy="2553493"/>
            </a:xfrm>
            <a:custGeom>
              <a:avLst/>
              <a:gdLst/>
              <a:ahLst/>
              <a:cxnLst/>
              <a:rect l="l" t="t" r="r" b="b"/>
              <a:pathLst>
                <a:path w="3750270" h="2553493">
                  <a:moveTo>
                    <a:pt x="0" y="0"/>
                  </a:moveTo>
                  <a:lnTo>
                    <a:pt x="3750270" y="0"/>
                  </a:lnTo>
                  <a:lnTo>
                    <a:pt x="3750270" y="2553493"/>
                  </a:lnTo>
                  <a:lnTo>
                    <a:pt x="0" y="25534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-163681" y="294533"/>
              <a:ext cx="3750270" cy="26392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49"/>
                </a:lnSpc>
              </a:pPr>
              <a:r>
                <a:rPr lang="en-US" sz="2499" spc="4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Connected Airflow to AWS. 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1447131" y="4498480"/>
            <a:ext cx="703212" cy="703212"/>
          </a:xfrm>
          <a:custGeom>
            <a:avLst/>
            <a:gdLst/>
            <a:ahLst/>
            <a:cxnLst/>
            <a:rect l="l" t="t" r="r" b="b"/>
            <a:pathLst>
              <a:path w="703212" h="703212">
                <a:moveTo>
                  <a:pt x="0" y="0"/>
                </a:moveTo>
                <a:lnTo>
                  <a:pt x="703212" y="0"/>
                </a:lnTo>
                <a:lnTo>
                  <a:pt x="703212" y="703212"/>
                </a:lnTo>
                <a:lnTo>
                  <a:pt x="0" y="70321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972145" y="5481786"/>
            <a:ext cx="9410700" cy="450179"/>
            <a:chOff x="-8797132" y="0"/>
            <a:chExt cx="12547600" cy="60024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3750468" cy="586582"/>
            </a:xfrm>
            <a:custGeom>
              <a:avLst/>
              <a:gdLst/>
              <a:ahLst/>
              <a:cxnLst/>
              <a:rect l="l" t="t" r="r" b="b"/>
              <a:pathLst>
                <a:path w="3750468" h="586582">
                  <a:moveTo>
                    <a:pt x="0" y="0"/>
                  </a:moveTo>
                  <a:lnTo>
                    <a:pt x="3750468" y="0"/>
                  </a:lnTo>
                  <a:lnTo>
                    <a:pt x="3750468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-8797132" y="70807"/>
              <a:ext cx="3750468" cy="5294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500" spc="6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Libraries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009613" y="6101209"/>
            <a:ext cx="9373232" cy="2507551"/>
            <a:chOff x="-8747175" y="0"/>
            <a:chExt cx="12497643" cy="3343401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750468" cy="3131396"/>
            </a:xfrm>
            <a:custGeom>
              <a:avLst/>
              <a:gdLst/>
              <a:ahLst/>
              <a:cxnLst/>
              <a:rect l="l" t="t" r="r" b="b"/>
              <a:pathLst>
                <a:path w="3750468" h="3131396">
                  <a:moveTo>
                    <a:pt x="0" y="0"/>
                  </a:moveTo>
                  <a:lnTo>
                    <a:pt x="3750468" y="0"/>
                  </a:lnTo>
                  <a:lnTo>
                    <a:pt x="3750468" y="3131396"/>
                  </a:lnTo>
                  <a:lnTo>
                    <a:pt x="0" y="3131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-8747175" y="126279"/>
              <a:ext cx="3750468" cy="32171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49"/>
                </a:lnSpc>
              </a:pPr>
              <a:r>
                <a:rPr lang="en-US" sz="2499" spc="4" dirty="0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Imported and upgraded Libraries to connect with AWS.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6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261342" y="2268364"/>
            <a:ext cx="7980164" cy="880021"/>
            <a:chOff x="0" y="0"/>
            <a:chExt cx="10640218" cy="1173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640218" cy="1173362"/>
            </a:xfrm>
            <a:custGeom>
              <a:avLst/>
              <a:gdLst/>
              <a:ahLst/>
              <a:cxnLst/>
              <a:rect l="l" t="t" r="r" b="b"/>
              <a:pathLst>
                <a:path w="10640218" h="1173362">
                  <a:moveTo>
                    <a:pt x="0" y="0"/>
                  </a:moveTo>
                  <a:lnTo>
                    <a:pt x="10640218" y="0"/>
                  </a:lnTo>
                  <a:lnTo>
                    <a:pt x="10640218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0640218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spc="1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Pipeline Monitoring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14835" y="3931666"/>
            <a:ext cx="38100" cy="4170909"/>
            <a:chOff x="0" y="0"/>
            <a:chExt cx="50800" cy="556121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800" cy="5561203"/>
            </a:xfrm>
            <a:custGeom>
              <a:avLst/>
              <a:gdLst/>
              <a:ahLst/>
              <a:cxnLst/>
              <a:rect l="l" t="t" r="r" b="b"/>
              <a:pathLst>
                <a:path w="50800" h="556120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5535803"/>
                  </a:lnTo>
                  <a:cubicBezTo>
                    <a:pt x="50800" y="5549773"/>
                    <a:pt x="39370" y="5561203"/>
                    <a:pt x="25400" y="5561203"/>
                  </a:cubicBezTo>
                  <a:cubicBezTo>
                    <a:pt x="11430" y="5561203"/>
                    <a:pt x="0" y="5549773"/>
                    <a:pt x="0" y="5535803"/>
                  </a:cubicBezTo>
                  <a:close/>
                </a:path>
              </a:pathLst>
            </a:custGeom>
            <a:solidFill>
              <a:srgbClr val="49606E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91541" y="4450854"/>
            <a:ext cx="1047155" cy="38100"/>
            <a:chOff x="0" y="0"/>
            <a:chExt cx="1396207" cy="50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6238" cy="50800"/>
            </a:xfrm>
            <a:custGeom>
              <a:avLst/>
              <a:gdLst/>
              <a:ahLst/>
              <a:cxnLst/>
              <a:rect l="l" t="t" r="r" b="b"/>
              <a:pathLst>
                <a:path w="1396238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370838" y="0"/>
                  </a:lnTo>
                  <a:cubicBezTo>
                    <a:pt x="1384808" y="0"/>
                    <a:pt x="1396238" y="11430"/>
                    <a:pt x="1396238" y="25400"/>
                  </a:cubicBezTo>
                  <a:cubicBezTo>
                    <a:pt x="1396238" y="39370"/>
                    <a:pt x="1384808" y="50800"/>
                    <a:pt x="1370838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9606E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206795" y="4087006"/>
            <a:ext cx="673150" cy="673150"/>
            <a:chOff x="0" y="0"/>
            <a:chExt cx="897533" cy="8975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897533" cy="907058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ctr">
                <a:lnSpc>
                  <a:spcPts val="4200"/>
                </a:lnSpc>
              </a:pPr>
              <a:r>
                <a:rPr lang="en-US" sz="3500" spc="32">
                  <a:solidFill>
                    <a:srgbClr val="FFFFFF"/>
                  </a:solidFill>
                  <a:latin typeface="TT Rounds Condensed"/>
                  <a:ea typeface="TT Rounds Condensed"/>
                  <a:cs typeface="TT Rounds Condensed"/>
                  <a:sym typeface="TT Rounds Condensed"/>
                </a:rPr>
                <a:t>1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141672" y="4087006"/>
            <a:ext cx="3897214" cy="439936"/>
            <a:chOff x="0" y="0"/>
            <a:chExt cx="5196285" cy="58658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196285" cy="586582"/>
            </a:xfrm>
            <a:custGeom>
              <a:avLst/>
              <a:gdLst/>
              <a:ahLst/>
              <a:cxnLst/>
              <a:rect l="l" t="t" r="r" b="b"/>
              <a:pathLst>
                <a:path w="5196285" h="586582">
                  <a:moveTo>
                    <a:pt x="0" y="0"/>
                  </a:moveTo>
                  <a:lnTo>
                    <a:pt x="5196285" y="0"/>
                  </a:lnTo>
                  <a:lnTo>
                    <a:pt x="5196285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5196285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Airflow Webserver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141672" y="4668440"/>
            <a:ext cx="7241232" cy="478780"/>
            <a:chOff x="0" y="0"/>
            <a:chExt cx="9654977" cy="63837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654977" cy="638373"/>
            </a:xfrm>
            <a:custGeom>
              <a:avLst/>
              <a:gdLst/>
              <a:ahLst/>
              <a:cxnLst/>
              <a:rect l="l" t="t" r="r" b="b"/>
              <a:pathLst>
                <a:path w="9654977" h="638373">
                  <a:moveTo>
                    <a:pt x="0" y="0"/>
                  </a:moveTo>
                  <a:lnTo>
                    <a:pt x="9654977" y="0"/>
                  </a:lnTo>
                  <a:lnTo>
                    <a:pt x="9654977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04775"/>
              <a:ext cx="9654977" cy="7431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 spc="4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Monitored pipeline status. </a:t>
              </a:r>
            </a:p>
            <a:p>
              <a:pPr algn="l">
                <a:lnSpc>
                  <a:spcPts val="3750"/>
                </a:lnSpc>
              </a:pPr>
              <a:r>
                <a:rPr lang="en-US" sz="2312" spc="4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Checked logs for errors.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84907" y="6463214"/>
            <a:ext cx="1047155" cy="38100"/>
            <a:chOff x="0" y="0"/>
            <a:chExt cx="1396207" cy="50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396238" cy="50800"/>
            </a:xfrm>
            <a:custGeom>
              <a:avLst/>
              <a:gdLst/>
              <a:ahLst/>
              <a:cxnLst/>
              <a:rect l="l" t="t" r="r" b="b"/>
              <a:pathLst>
                <a:path w="1396238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370838" y="0"/>
                  </a:lnTo>
                  <a:cubicBezTo>
                    <a:pt x="1384808" y="0"/>
                    <a:pt x="1396238" y="11430"/>
                    <a:pt x="1396238" y="25400"/>
                  </a:cubicBezTo>
                  <a:cubicBezTo>
                    <a:pt x="1396238" y="39370"/>
                    <a:pt x="1384808" y="50800"/>
                    <a:pt x="1370838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9606E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77551" y="6094790"/>
            <a:ext cx="673150" cy="673150"/>
            <a:chOff x="0" y="0"/>
            <a:chExt cx="897533" cy="89753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04755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9050"/>
              <a:ext cx="897533" cy="916583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ctr">
                <a:lnSpc>
                  <a:spcPts val="4800"/>
                </a:lnSpc>
              </a:pPr>
              <a:r>
                <a:rPr lang="en-US" sz="4000" spc="37">
                  <a:solidFill>
                    <a:srgbClr val="FFFFFF"/>
                  </a:solidFill>
                  <a:latin typeface="TT Rounds Condensed"/>
                  <a:ea typeface="TT Rounds Condensed"/>
                  <a:cs typeface="TT Rounds Condensed"/>
                  <a:sym typeface="TT Rounds Condensed"/>
                </a:rPr>
                <a:t>2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2192127" y="6177744"/>
            <a:ext cx="3520231" cy="439936"/>
            <a:chOff x="0" y="0"/>
            <a:chExt cx="4693642" cy="58658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Version Control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2251807" y="6602164"/>
            <a:ext cx="7241232" cy="957560"/>
            <a:chOff x="0" y="0"/>
            <a:chExt cx="9654977" cy="1276747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9654977" cy="1276747"/>
            </a:xfrm>
            <a:custGeom>
              <a:avLst/>
              <a:gdLst/>
              <a:ahLst/>
              <a:cxnLst/>
              <a:rect l="l" t="t" r="r" b="b"/>
              <a:pathLst>
                <a:path w="9654977" h="1276747">
                  <a:moveTo>
                    <a:pt x="0" y="0"/>
                  </a:moveTo>
                  <a:lnTo>
                    <a:pt x="9654977" y="0"/>
                  </a:lnTo>
                  <a:lnTo>
                    <a:pt x="9654977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104775"/>
              <a:ext cx="9654977" cy="13815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 spc="4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Ensured required Airflow versions. </a:t>
              </a:r>
            </a:p>
            <a:p>
              <a:pPr algn="l">
                <a:lnSpc>
                  <a:spcPts val="3750"/>
                </a:lnSpc>
              </a:pPr>
              <a:r>
                <a:rPr lang="en-US" sz="2312" spc="4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Upgraded Airflow as needed.</a:t>
              </a:r>
            </a:p>
          </p:txBody>
        </p:sp>
      </p:grpSp>
      <p:sp>
        <p:nvSpPr>
          <p:cNvPr id="33" name="Freeform 33"/>
          <p:cNvSpPr/>
          <p:nvPr/>
        </p:nvSpPr>
        <p:spPr>
          <a:xfrm>
            <a:off x="7929564" y="0"/>
            <a:ext cx="10358438" cy="10287000"/>
          </a:xfrm>
          <a:custGeom>
            <a:avLst/>
            <a:gdLst/>
            <a:ahLst/>
            <a:cxnLst/>
            <a:rect l="l" t="t" r="r" b="b"/>
            <a:pathLst>
              <a:path w="10358438" h="10287000">
                <a:moveTo>
                  <a:pt x="0" y="0"/>
                </a:moveTo>
                <a:lnTo>
                  <a:pt x="10358437" y="0"/>
                </a:lnTo>
                <a:lnTo>
                  <a:pt x="1035843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4882" r="-34882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1283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47155" y="3346549"/>
            <a:ext cx="12525524" cy="880021"/>
            <a:chOff x="0" y="0"/>
            <a:chExt cx="16700698" cy="11733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700698" cy="1173362"/>
            </a:xfrm>
            <a:custGeom>
              <a:avLst/>
              <a:gdLst/>
              <a:ahLst/>
              <a:cxnLst/>
              <a:rect l="l" t="t" r="r" b="b"/>
              <a:pathLst>
                <a:path w="16700698" h="1173362">
                  <a:moveTo>
                    <a:pt x="0" y="0"/>
                  </a:moveTo>
                  <a:lnTo>
                    <a:pt x="16700698" y="0"/>
                  </a:lnTo>
                  <a:lnTo>
                    <a:pt x="16700698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6700698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spc="1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Data Analysis with Quicksight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47155" y="4974431"/>
            <a:ext cx="3520231" cy="439936"/>
            <a:chOff x="0" y="0"/>
            <a:chExt cx="4693642" cy="5865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AWS Quicksight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47155" y="5713511"/>
            <a:ext cx="7731919" cy="957560"/>
            <a:chOff x="0" y="0"/>
            <a:chExt cx="10309225" cy="127674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309225" cy="1276747"/>
            </a:xfrm>
            <a:custGeom>
              <a:avLst/>
              <a:gdLst/>
              <a:ahLst/>
              <a:cxnLst/>
              <a:rect l="l" t="t" r="r" b="b"/>
              <a:pathLst>
                <a:path w="10309225" h="1276747">
                  <a:moveTo>
                    <a:pt x="0" y="0"/>
                  </a:moveTo>
                  <a:lnTo>
                    <a:pt x="10309225" y="0"/>
                  </a:lnTo>
                  <a:lnTo>
                    <a:pt x="1030922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10309225" cy="13815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 spc="4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Utilized AWS Quicksight BI Tool. Analyzed the transformed data.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18451" y="4974431"/>
            <a:ext cx="3520231" cy="439936"/>
            <a:chOff x="0" y="0"/>
            <a:chExt cx="4693642" cy="58658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spc="5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Manifest File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518451" y="5713511"/>
            <a:ext cx="8358784" cy="478780"/>
            <a:chOff x="0" y="0"/>
            <a:chExt cx="11145045" cy="63837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145045" cy="638373"/>
            </a:xfrm>
            <a:custGeom>
              <a:avLst/>
              <a:gdLst/>
              <a:ahLst/>
              <a:cxnLst/>
              <a:rect l="l" t="t" r="r" b="b"/>
              <a:pathLst>
                <a:path w="11145045" h="638373">
                  <a:moveTo>
                    <a:pt x="0" y="0"/>
                  </a:moveTo>
                  <a:lnTo>
                    <a:pt x="11145045" y="0"/>
                  </a:lnTo>
                  <a:lnTo>
                    <a:pt x="1114504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11145045" cy="7431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 spc="4">
                  <a:solidFill>
                    <a:srgbClr val="CAD6DE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Connected Quicksight with S3 using a manifest file.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508</Words>
  <Application>Microsoft Office PowerPoint</Application>
  <PresentationFormat>Custom</PresentationFormat>
  <Paragraphs>131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Arimo</vt:lpstr>
      <vt:lpstr>Arial</vt:lpstr>
      <vt:lpstr>Wingdings</vt:lpstr>
      <vt:lpstr>TT Rounds Condensed</vt:lpstr>
      <vt:lpstr>Calibri</vt:lpstr>
      <vt:lpstr>Archivo Black</vt:lpstr>
      <vt:lpstr>Arial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ETL-Pipeline Project ppt.pptx</dc:title>
  <dc:creator>Vishnu Rathi</dc:creator>
  <cp:lastModifiedBy>yashrathi122002@outlook.com</cp:lastModifiedBy>
  <cp:revision>16</cp:revision>
  <dcterms:created xsi:type="dcterms:W3CDTF">2006-08-16T00:00:00Z</dcterms:created>
  <dcterms:modified xsi:type="dcterms:W3CDTF">2025-02-11T07:23:49Z</dcterms:modified>
  <dc:identifier>DAGewwMgz08</dc:identifier>
</cp:coreProperties>
</file>

<file path=docProps/thumbnail.jpeg>
</file>